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re Sugar" charset="1" panose="00000000000000000000"/>
      <p:regular r:id="rId20"/>
    </p:embeddedFont>
    <p:embeddedFont>
      <p:font typeface="More Sugar Thin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52.jpeg" Type="http://schemas.openxmlformats.org/officeDocument/2006/relationships/image"/><Relationship Id="rId12" Target="../media/VAGVD5gOYQk.mp4" Type="http://schemas.openxmlformats.org/officeDocument/2006/relationships/video"/><Relationship Id="rId13" Target="../media/VAGVD5gOYQk.mp4" Type="http://schemas.microsoft.com/office/2007/relationships/media"/><Relationship Id="rId14" Target="https://pt.wikipedia.org/wiki/Complexidade_pior_caso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53.jpeg" Type="http://schemas.openxmlformats.org/officeDocument/2006/relationships/image"/><Relationship Id="rId13" Target="../media/VAGVD2EjcAc.mp4" Type="http://schemas.openxmlformats.org/officeDocument/2006/relationships/video"/><Relationship Id="rId14" Target="../media/VAGVD2EjcAc.mp4" Type="http://schemas.microsoft.com/office/2007/relationships/media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https://pt.wikipedia.org/wiki/Complexidade_pior_caso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54.jpeg" Type="http://schemas.openxmlformats.org/officeDocument/2006/relationships/image"/><Relationship Id="rId13" Target="../media/VAGVDzLhnj8.mp4" Type="http://schemas.openxmlformats.org/officeDocument/2006/relationships/video"/><Relationship Id="rId14" Target="../media/VAGVDzLhnj8.mp4" Type="http://schemas.microsoft.com/office/2007/relationships/media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https://pt.wikipedia.org/wiki/Complexidade_pior_caso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https://pt.wikipedia.org/wiki/Algoritmo" TargetMode="External" Type="http://schemas.openxmlformats.org/officeDocument/2006/relationships/hyperlink"/><Relationship Id="rId14" Target="https://pt.wikipedia.org/wiki/Ordena%C3%A7%C3%A3o_(computa%C3%A7%C3%A3o)" TargetMode="External" Type="http://schemas.openxmlformats.org/officeDocument/2006/relationships/hyperlink"/><Relationship Id="rId15" Target="https://pt.wikipedia.org/wiki/An%C3%A1lise_de_algoritmos" TargetMode="External" Type="http://schemas.openxmlformats.org/officeDocument/2006/relationships/hyperlink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8.jpeg" Type="http://schemas.openxmlformats.org/officeDocument/2006/relationships/image"/><Relationship Id="rId6" Target="../media/VAGU5-fMZZY.mp4" Type="http://schemas.openxmlformats.org/officeDocument/2006/relationships/video"/><Relationship Id="rId7" Target="../media/VAGU5-fMZZY.mp4" Type="http://schemas.microsoft.com/office/2007/relationships/media"/><Relationship Id="rId8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https://pt.wikipedia.org/wiki/Complexidade_pior_caso" TargetMode="External" Type="http://schemas.openxmlformats.org/officeDocument/2006/relationships/hyperlink"/><Relationship Id="rId14" Target="https://pt.wikipedia.org/wiki/Complexidade_caso_m%C3%A9dio" TargetMode="External" Type="http://schemas.openxmlformats.org/officeDocument/2006/relationships/hyperlink"/><Relationship Id="rId15" Target="https://pt.wikipedia.org/wiki/Complexidade_melhor_caso" TargetMode="External" Type="http://schemas.openxmlformats.org/officeDocument/2006/relationships/hyperlink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170640" y="898588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2161052" y="2047334"/>
            <a:ext cx="12951557" cy="138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116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SHELL SORT: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700891">
            <a:off x="13417284" y="1802723"/>
            <a:ext cx="936561" cy="1053392"/>
          </a:xfrm>
          <a:custGeom>
            <a:avLst/>
            <a:gdLst/>
            <a:ahLst/>
            <a:cxnLst/>
            <a:rect r="r" b="b" t="t" l="l"/>
            <a:pathLst>
              <a:path h="1053392" w="936561">
                <a:moveTo>
                  <a:pt x="0" y="0"/>
                </a:moveTo>
                <a:lnTo>
                  <a:pt x="936561" y="0"/>
                </a:lnTo>
                <a:lnTo>
                  <a:pt x="936561" y="1053392"/>
                </a:lnTo>
                <a:lnTo>
                  <a:pt x="0" y="105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47778" y="642659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9"/>
                </a:lnTo>
                <a:lnTo>
                  <a:pt x="0" y="4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41925">
            <a:off x="2079635" y="433506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3"/>
                </a:lnTo>
                <a:lnTo>
                  <a:pt x="0" y="242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9825" y="9500308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6"/>
                </a:lnTo>
                <a:lnTo>
                  <a:pt x="0" y="457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489" y="9500308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9" y="0"/>
                </a:lnTo>
                <a:lnTo>
                  <a:pt x="2289329" y="457866"/>
                </a:lnTo>
                <a:lnTo>
                  <a:pt x="0" y="457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9296" y="9587068"/>
            <a:ext cx="4439550" cy="33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WARNER &amp; SPENCER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1287" y="9447542"/>
            <a:ext cx="4431356" cy="33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0412" y="6902328"/>
            <a:ext cx="4599749" cy="71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49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GRUPO 5: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70880" y="4749958"/>
            <a:ext cx="9253932" cy="836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Ana Clara Guarizi de Souza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Daniel Henrique Neves Ferreira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Gabriel Pereira Alcântaro da Silva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Igor Leonardo Kades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Jorge Amorim Meneguz de Castro Neto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Matheus Endlich Silveira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Rafael Ferreira Bassul •</a:t>
            </a:r>
          </a:p>
          <a:p>
            <a:pPr algn="ctr">
              <a:lnSpc>
                <a:spcPts val="4359"/>
              </a:lnSpc>
            </a:pPr>
            <a:r>
              <a:rPr lang="en-US" sz="3516" spc="-10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Tallis Anholeti Azevedo •</a:t>
            </a:r>
          </a:p>
          <a:p>
            <a:pPr algn="ctr">
              <a:lnSpc>
                <a:spcPts val="4359"/>
              </a:lnSpc>
            </a:pPr>
          </a:p>
          <a:p>
            <a:pPr algn="ctr">
              <a:lnSpc>
                <a:spcPts val="4359"/>
              </a:lnSpc>
            </a:pPr>
          </a:p>
          <a:p>
            <a:pPr algn="ctr">
              <a:lnSpc>
                <a:spcPts val="4359"/>
              </a:lnSpc>
            </a:pPr>
          </a:p>
          <a:p>
            <a:pPr algn="ctr">
              <a:lnSpc>
                <a:spcPts val="4359"/>
              </a:lnSpc>
            </a:pPr>
          </a:p>
          <a:p>
            <a:pPr algn="ctr">
              <a:lnSpc>
                <a:spcPts val="4359"/>
              </a:lnSpc>
            </a:pPr>
          </a:p>
          <a:p>
            <a:pPr algn="ctr">
              <a:lnSpc>
                <a:spcPts val="4359"/>
              </a:lnSpc>
            </a:pPr>
          </a:p>
          <a:p>
            <a:pPr algn="ctr" marL="0" indent="0" lvl="1">
              <a:lnSpc>
                <a:spcPts val="435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127974" y="4614288"/>
            <a:ext cx="885812" cy="4823728"/>
          </a:xfrm>
          <a:custGeom>
            <a:avLst/>
            <a:gdLst/>
            <a:ahLst/>
            <a:cxnLst/>
            <a:rect r="r" b="b" t="t" l="l"/>
            <a:pathLst>
              <a:path h="4823728" w="885812">
                <a:moveTo>
                  <a:pt x="0" y="0"/>
                </a:moveTo>
                <a:lnTo>
                  <a:pt x="885812" y="0"/>
                </a:lnTo>
                <a:lnTo>
                  <a:pt x="885812" y="4823729"/>
                </a:lnTo>
                <a:lnTo>
                  <a:pt x="0" y="4823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8746" y="798061"/>
            <a:ext cx="7509173" cy="1761242"/>
          </a:xfrm>
          <a:custGeom>
            <a:avLst/>
            <a:gdLst/>
            <a:ahLst/>
            <a:cxnLst/>
            <a:rect r="r" b="b" t="t" l="l"/>
            <a:pathLst>
              <a:path h="1761242" w="7509173">
                <a:moveTo>
                  <a:pt x="7509173" y="0"/>
                </a:moveTo>
                <a:lnTo>
                  <a:pt x="0" y="0"/>
                </a:lnTo>
                <a:lnTo>
                  <a:pt x="0" y="1761243"/>
                </a:lnTo>
                <a:lnTo>
                  <a:pt x="7509173" y="1761243"/>
                </a:lnTo>
                <a:lnTo>
                  <a:pt x="75091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5400000">
            <a:off x="6642212" y="2397681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107040" y="4016520"/>
            <a:ext cx="7918987" cy="446140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07040" y="1225523"/>
            <a:ext cx="6007099" cy="7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50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COMPLEXIDADE: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85618" y="2874973"/>
            <a:ext cx="15890508" cy="57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EXEMPLO: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0258" y="1979232"/>
            <a:ext cx="6007099" cy="3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  <a:hlinkClick r:id="rId14" tooltip="https://pt.wikipedia.org/wiki/Complexidade_pior_caso"/>
              </a:rPr>
              <a:t>COMPLEXIDADE PIOR CASO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3910" y="3781692"/>
            <a:ext cx="7408733" cy="492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3"/>
              </a:lnSpc>
              <a:spcBef>
                <a:spcPct val="0"/>
              </a:spcBef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Para a sequência de lacunas n/2, n/4, n/8, ... , 1, o desempenho do Shell Sort tende a ser próximo de O(n²) no pior caso. Um exemplo seria ordenar uma lista quase ordenada em ordem inversa (exemplo: [5, 4, 3, 2, 1]). Esse tipo de sequência de gaps leva mais tempo para rearranjar a lista para que fique ordenada.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7040" y="7967278"/>
            <a:ext cx="3044093" cy="5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(85 Interações)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8746" y="798061"/>
            <a:ext cx="7509173" cy="1761242"/>
          </a:xfrm>
          <a:custGeom>
            <a:avLst/>
            <a:gdLst/>
            <a:ahLst/>
            <a:cxnLst/>
            <a:rect r="r" b="b" t="t" l="l"/>
            <a:pathLst>
              <a:path h="1761242" w="7509173">
                <a:moveTo>
                  <a:pt x="7509173" y="0"/>
                </a:moveTo>
                <a:lnTo>
                  <a:pt x="0" y="0"/>
                </a:lnTo>
                <a:lnTo>
                  <a:pt x="0" y="1761243"/>
                </a:lnTo>
                <a:lnTo>
                  <a:pt x="7509173" y="1761243"/>
                </a:lnTo>
                <a:lnTo>
                  <a:pt x="75091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7040" y="1225523"/>
            <a:ext cx="6007099" cy="7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50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COMPLEXIDADE: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085618" y="2874973"/>
            <a:ext cx="15890508" cy="57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EXEMPLO: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0258" y="1979232"/>
            <a:ext cx="6007099" cy="3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  <a:hlinkClick r:id="rId9" tooltip="https://pt.wikipedia.org/wiki/Complexidade_pior_caso"/>
              </a:rPr>
              <a:t>COMPLEXIDADE </a:t>
            </a:r>
            <a:r>
              <a:rPr lang="en-US" sz="2277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CASO MEDIO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5400000">
            <a:off x="6642212" y="2397681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53910" y="4329379"/>
            <a:ext cx="7408733" cy="382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3"/>
              </a:lnSpc>
              <a:spcBef>
                <a:spcPct val="0"/>
              </a:spcBef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Para uma lista aleatória de elementos como [34, 8, 64, 51, 32, 21], o desempenho do Shell Sort depende da sequência de lacunas escolhida. Podem resultar em um desempenho melhor que o pior caso, mas a performance exata depende da sequência e do tamanho da entrada.</a:t>
            </a:r>
          </a:p>
        </p:txBody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46734" y="3856676"/>
            <a:ext cx="8486434" cy="478108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9386" y="8057300"/>
            <a:ext cx="3058790" cy="5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(62 Interações)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8746" y="798061"/>
            <a:ext cx="7509173" cy="1761242"/>
          </a:xfrm>
          <a:custGeom>
            <a:avLst/>
            <a:gdLst/>
            <a:ahLst/>
            <a:cxnLst/>
            <a:rect r="r" b="b" t="t" l="l"/>
            <a:pathLst>
              <a:path h="1761242" w="7509173">
                <a:moveTo>
                  <a:pt x="7509173" y="0"/>
                </a:moveTo>
                <a:lnTo>
                  <a:pt x="0" y="0"/>
                </a:lnTo>
                <a:lnTo>
                  <a:pt x="0" y="1761243"/>
                </a:lnTo>
                <a:lnTo>
                  <a:pt x="7509173" y="1761243"/>
                </a:lnTo>
                <a:lnTo>
                  <a:pt x="75091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7040" y="1225523"/>
            <a:ext cx="6007099" cy="7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50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COMPLEXIDADE: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085618" y="2874973"/>
            <a:ext cx="15890508" cy="57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EXEMPLO: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0258" y="1979232"/>
            <a:ext cx="6007099" cy="3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  <a:hlinkClick r:id="rId9" tooltip="https://pt.wikipedia.org/wiki/Complexidade_pior_caso"/>
              </a:rPr>
              <a:t>COMPLEXIDADE </a:t>
            </a:r>
            <a:r>
              <a:rPr lang="en-US" sz="2277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MELHOR CASO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5400000">
            <a:off x="6642212" y="2397681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53910" y="3781692"/>
            <a:ext cx="7408733" cy="492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3"/>
              </a:lnSpc>
              <a:spcBef>
                <a:spcPct val="0"/>
              </a:spcBef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Um exemplo de melhor caso é quando os dados já estão parcialmente ordenados ou quando uma sequência de gaps eficiente é usada em uma lista já quase ordenada, como [1, 2, 3, 4, 5]. Nesse caso, o algoritmo Shell Sort pode se aproximar de O(n log ⁡n), pois os elementos não precisam ser movidos muito para encontrar sua posição final.</a:t>
            </a:r>
          </a:p>
        </p:txBody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28700" y="3988576"/>
            <a:ext cx="8463168" cy="476798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8176094"/>
            <a:ext cx="3059348" cy="5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(36 Interações)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1028700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724261" y="1028700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2700" y="3976794"/>
            <a:ext cx="885812" cy="4823728"/>
          </a:xfrm>
          <a:custGeom>
            <a:avLst/>
            <a:gdLst/>
            <a:ahLst/>
            <a:cxnLst/>
            <a:rect r="r" b="b" t="t" l="l"/>
            <a:pathLst>
              <a:path h="4823728" w="885812">
                <a:moveTo>
                  <a:pt x="0" y="0"/>
                </a:moveTo>
                <a:lnTo>
                  <a:pt x="885812" y="0"/>
                </a:lnTo>
                <a:lnTo>
                  <a:pt x="885812" y="4823728"/>
                </a:lnTo>
                <a:lnTo>
                  <a:pt x="0" y="482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43729" y="3976794"/>
            <a:ext cx="885812" cy="4823728"/>
          </a:xfrm>
          <a:custGeom>
            <a:avLst/>
            <a:gdLst/>
            <a:ahLst/>
            <a:cxnLst/>
            <a:rect r="r" b="b" t="t" l="l"/>
            <a:pathLst>
              <a:path h="4823728" w="885812">
                <a:moveTo>
                  <a:pt x="885812" y="0"/>
                </a:moveTo>
                <a:lnTo>
                  <a:pt x="0" y="0"/>
                </a:lnTo>
                <a:lnTo>
                  <a:pt x="0" y="4823728"/>
                </a:lnTo>
                <a:lnTo>
                  <a:pt x="885812" y="4823728"/>
                </a:lnTo>
                <a:lnTo>
                  <a:pt x="885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9819" y="4088905"/>
            <a:ext cx="15233910" cy="470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6"/>
              </a:lnSpc>
            </a:pPr>
            <a:r>
              <a:rPr lang="en-US" sz="4497" spc="-134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 Shell Sort é viável para cenários com uma grande base de dados pela sua implementação dividir os dados em diferentes sessões antes da ordenação, ou seja, ao invés do algoritmo percorrer o vetor como um só e ordena-lo, ele divide o problema e ordena-o de forma isolada.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87158" y="5038761"/>
            <a:ext cx="2504618" cy="104739"/>
          </a:xfrm>
          <a:custGeom>
            <a:avLst/>
            <a:gdLst/>
            <a:ahLst/>
            <a:cxnLst/>
            <a:rect r="r" b="b" t="t" l="l"/>
            <a:pathLst>
              <a:path h="104739" w="2504618">
                <a:moveTo>
                  <a:pt x="0" y="0"/>
                </a:moveTo>
                <a:lnTo>
                  <a:pt x="2504619" y="0"/>
                </a:lnTo>
                <a:lnTo>
                  <a:pt x="2504619" y="104739"/>
                </a:lnTo>
                <a:lnTo>
                  <a:pt x="0" y="104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5513">
            <a:off x="4130094" y="7148654"/>
            <a:ext cx="1368333" cy="793633"/>
          </a:xfrm>
          <a:custGeom>
            <a:avLst/>
            <a:gdLst/>
            <a:ahLst/>
            <a:cxnLst/>
            <a:rect r="r" b="b" t="t" l="l"/>
            <a:pathLst>
              <a:path h="793633" w="1368333">
                <a:moveTo>
                  <a:pt x="0" y="0"/>
                </a:moveTo>
                <a:lnTo>
                  <a:pt x="1368333" y="0"/>
                </a:lnTo>
                <a:lnTo>
                  <a:pt x="1368333" y="793633"/>
                </a:lnTo>
                <a:lnTo>
                  <a:pt x="0" y="7936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9802" y="1323584"/>
            <a:ext cx="8219615" cy="108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CONCLUSÃO: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346210" y="2825988"/>
            <a:ext cx="17588082" cy="5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CENÁRIOS DE USOS E VIABILIDADE: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35920" y="148926"/>
            <a:ext cx="7464829" cy="1750842"/>
          </a:xfrm>
          <a:custGeom>
            <a:avLst/>
            <a:gdLst/>
            <a:ahLst/>
            <a:cxnLst/>
            <a:rect r="r" b="b" t="t" l="l"/>
            <a:pathLst>
              <a:path h="1750842" w="7464829">
                <a:moveTo>
                  <a:pt x="0" y="0"/>
                </a:moveTo>
                <a:lnTo>
                  <a:pt x="7464828" y="0"/>
                </a:lnTo>
                <a:lnTo>
                  <a:pt x="7464828" y="1750841"/>
                </a:lnTo>
                <a:lnTo>
                  <a:pt x="0" y="175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287091" y="856493"/>
            <a:ext cx="7051008" cy="75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7"/>
              </a:lnSpc>
            </a:pPr>
            <a:r>
              <a:rPr lang="en-US" sz="631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REFERÊNCIAS: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16382801" y="183809"/>
            <a:ext cx="1494628" cy="1681074"/>
          </a:xfrm>
          <a:custGeom>
            <a:avLst/>
            <a:gdLst/>
            <a:ahLst/>
            <a:cxnLst/>
            <a:rect r="r" b="b" t="t" l="l"/>
            <a:pathLst>
              <a:path h="1681074" w="1494628">
                <a:moveTo>
                  <a:pt x="0" y="0"/>
                </a:moveTo>
                <a:lnTo>
                  <a:pt x="1494628" y="0"/>
                </a:lnTo>
                <a:lnTo>
                  <a:pt x="1494628" y="1681075"/>
                </a:lnTo>
                <a:lnTo>
                  <a:pt x="0" y="1681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30682" y="3185209"/>
            <a:ext cx="929973" cy="5064212"/>
          </a:xfrm>
          <a:custGeom>
            <a:avLst/>
            <a:gdLst/>
            <a:ahLst/>
            <a:cxnLst/>
            <a:rect r="r" b="b" t="t" l="l"/>
            <a:pathLst>
              <a:path h="5064212" w="929973">
                <a:moveTo>
                  <a:pt x="0" y="0"/>
                </a:moveTo>
                <a:lnTo>
                  <a:pt x="929973" y="0"/>
                </a:lnTo>
                <a:lnTo>
                  <a:pt x="929973" y="5064212"/>
                </a:lnTo>
                <a:lnTo>
                  <a:pt x="0" y="50642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783839" y="3185209"/>
            <a:ext cx="929973" cy="5064212"/>
          </a:xfrm>
          <a:custGeom>
            <a:avLst/>
            <a:gdLst/>
            <a:ahLst/>
            <a:cxnLst/>
            <a:rect r="r" b="b" t="t" l="l"/>
            <a:pathLst>
              <a:path h="5064212" w="929973">
                <a:moveTo>
                  <a:pt x="929973" y="0"/>
                </a:moveTo>
                <a:lnTo>
                  <a:pt x="0" y="0"/>
                </a:lnTo>
                <a:lnTo>
                  <a:pt x="0" y="5064212"/>
                </a:lnTo>
                <a:lnTo>
                  <a:pt x="929973" y="5064212"/>
                </a:lnTo>
                <a:lnTo>
                  <a:pt x="92997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4179" y="2872584"/>
            <a:ext cx="14048202" cy="531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3497" spc="-104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Shell Sort (Wikipedia) : https://pt.wikipedia.org/wiki/Shell_sort</a:t>
            </a:r>
          </a:p>
          <a:p>
            <a:pPr algn="l">
              <a:lnSpc>
                <a:spcPts val="6457"/>
              </a:lnSpc>
            </a:pPr>
            <a:r>
              <a:rPr lang="en-US" sz="3937" spc="-118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Shell Sort (Geek For Geeks): https://www.geeksforgeeks.org/shell-sort/</a:t>
            </a:r>
          </a:p>
          <a:p>
            <a:pPr algn="l">
              <a:lnSpc>
                <a:spcPts val="5735"/>
              </a:lnSpc>
            </a:pPr>
            <a:r>
              <a:rPr lang="en-US" sz="3497" spc="-104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Medium (GIF): https://medium.com/@ricardo.macedo/desempenho-e-complexidade-um-estudo-comparativo-dos-algoritmos-de-ordena%C3%A7%C3%A3o-b488bcaba3ff</a:t>
            </a:r>
          </a:p>
          <a:p>
            <a:pPr algn="l">
              <a:lnSpc>
                <a:spcPts val="5735"/>
              </a:lnSpc>
            </a:pPr>
            <a:r>
              <a:rPr lang="en-US" sz="3497" spc="-104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•https://algorithm-visualizer.org/brute-force/shellsort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408348" y="3219039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7185140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INTRODUÇÃO: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74261" y="3302511"/>
            <a:ext cx="7776791" cy="104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CONTEXTUALIZAÇÃO AO SHELL SORT: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669" y="4761392"/>
            <a:ext cx="11797625" cy="502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4855" spc="-14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Criado por Donald Shell em 1959; </a:t>
            </a:r>
          </a:p>
          <a:p>
            <a:pPr algn="l">
              <a:lnSpc>
                <a:spcPts val="7963"/>
              </a:lnSpc>
            </a:pPr>
            <a:r>
              <a:rPr lang="en-US" sz="4855" spc="-14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Extensão da ordenação por inserção</a:t>
            </a:r>
          </a:p>
          <a:p>
            <a:pPr algn="l">
              <a:lnSpc>
                <a:spcPts val="7963"/>
              </a:lnSpc>
            </a:pPr>
            <a:r>
              <a:rPr lang="en-US" sz="4855" spc="-14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Publicado pela Universidade de Cincinnati;</a:t>
            </a:r>
          </a:p>
          <a:p>
            <a:pPr algn="l">
              <a:lnSpc>
                <a:spcPts val="7963"/>
              </a:lnSpc>
            </a:pPr>
            <a:r>
              <a:rPr lang="en-US" sz="4855" spc="-145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• “Dividir para conquistar!”;</a:t>
            </a:r>
          </a:p>
          <a:p>
            <a:pPr algn="l">
              <a:lnSpc>
                <a:spcPts val="796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1393184">
            <a:off x="13189936" y="3291963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7462" y="2210081"/>
            <a:ext cx="12506825" cy="2933419"/>
          </a:xfrm>
          <a:custGeom>
            <a:avLst/>
            <a:gdLst/>
            <a:ahLst/>
            <a:cxnLst/>
            <a:rect r="r" b="b" t="t" l="l"/>
            <a:pathLst>
              <a:path h="2933419" w="12506825">
                <a:moveTo>
                  <a:pt x="12506826" y="0"/>
                </a:moveTo>
                <a:lnTo>
                  <a:pt x="0" y="0"/>
                </a:lnTo>
                <a:lnTo>
                  <a:pt x="0" y="2933419"/>
                </a:lnTo>
                <a:lnTo>
                  <a:pt x="12506826" y="2933419"/>
                </a:lnTo>
                <a:lnTo>
                  <a:pt x="125068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5218" y="5522843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4969" y="2702320"/>
            <a:ext cx="14126617" cy="216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765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VANTAGENS E</a:t>
            </a:r>
          </a:p>
          <a:p>
            <a:pPr algn="ctr">
              <a:lnSpc>
                <a:spcPts val="8425"/>
              </a:lnSpc>
            </a:pPr>
            <a:r>
              <a:rPr lang="en-US" sz="765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DESVANTAGENS: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5192825" y="3730103"/>
            <a:ext cx="1709469" cy="683788"/>
          </a:xfrm>
          <a:custGeom>
            <a:avLst/>
            <a:gdLst/>
            <a:ahLst/>
            <a:cxnLst/>
            <a:rect r="r" b="b" t="t" l="l"/>
            <a:pathLst>
              <a:path h="683788" w="1709469">
                <a:moveTo>
                  <a:pt x="0" y="0"/>
                </a:moveTo>
                <a:lnTo>
                  <a:pt x="1709469" y="0"/>
                </a:lnTo>
                <a:lnTo>
                  <a:pt x="1709469" y="683788"/>
                </a:lnTo>
                <a:lnTo>
                  <a:pt x="0" y="683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95669" y="8332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790" y="3597538"/>
            <a:ext cx="217210" cy="1896276"/>
          </a:xfrm>
          <a:custGeom>
            <a:avLst/>
            <a:gdLst/>
            <a:ahLst/>
            <a:cxnLst/>
            <a:rect r="r" b="b" t="t" l="l"/>
            <a:pathLst>
              <a:path h="1896276" w="217210">
                <a:moveTo>
                  <a:pt x="0" y="0"/>
                </a:moveTo>
                <a:lnTo>
                  <a:pt x="217210" y="0"/>
                </a:lnTo>
                <a:lnTo>
                  <a:pt x="217210" y="1896276"/>
                </a:lnTo>
                <a:lnTo>
                  <a:pt x="0" y="189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966014" y="5604801"/>
            <a:ext cx="217210" cy="1896276"/>
          </a:xfrm>
          <a:custGeom>
            <a:avLst/>
            <a:gdLst/>
            <a:ahLst/>
            <a:cxnLst/>
            <a:rect r="r" b="b" t="t" l="l"/>
            <a:pathLst>
              <a:path h="1896276" w="217210">
                <a:moveTo>
                  <a:pt x="217210" y="0"/>
                </a:moveTo>
                <a:lnTo>
                  <a:pt x="0" y="0"/>
                </a:lnTo>
                <a:lnTo>
                  <a:pt x="0" y="1896276"/>
                </a:lnTo>
                <a:lnTo>
                  <a:pt x="217210" y="1896276"/>
                </a:lnTo>
                <a:lnTo>
                  <a:pt x="2172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6833" y="1917477"/>
            <a:ext cx="9041023" cy="95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744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VANTAGENS: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0145" y="3896286"/>
            <a:ext cx="8019330" cy="13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SHELLSORT É UMA ÓTIMA OPÇÃO PARA ARQUIVOS DE TAMANHO MODERADO.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0145" y="5804400"/>
            <a:ext cx="7363840" cy="13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2"/>
              </a:lnSpc>
            </a:pP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SUA IMPLEMENTAÇÃO É SIMPLES E REQUER UMA QUANTIDADE DE CÓDIGO PEQUENA.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056168" y="7032231"/>
            <a:ext cx="3909846" cy="199047"/>
          </a:xfrm>
          <a:custGeom>
            <a:avLst/>
            <a:gdLst/>
            <a:ahLst/>
            <a:cxnLst/>
            <a:rect r="r" b="b" t="t" l="l"/>
            <a:pathLst>
              <a:path h="199047" w="3909846">
                <a:moveTo>
                  <a:pt x="0" y="0"/>
                </a:moveTo>
                <a:lnTo>
                  <a:pt x="3909846" y="0"/>
                </a:lnTo>
                <a:lnTo>
                  <a:pt x="3909846" y="199047"/>
                </a:lnTo>
                <a:lnTo>
                  <a:pt x="0" y="1990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00790" y="7469911"/>
            <a:ext cx="217210" cy="1896276"/>
          </a:xfrm>
          <a:custGeom>
            <a:avLst/>
            <a:gdLst/>
            <a:ahLst/>
            <a:cxnLst/>
            <a:rect r="r" b="b" t="t" l="l"/>
            <a:pathLst>
              <a:path h="1896276" w="217210">
                <a:moveTo>
                  <a:pt x="0" y="0"/>
                </a:moveTo>
                <a:lnTo>
                  <a:pt x="217210" y="0"/>
                </a:lnTo>
                <a:lnTo>
                  <a:pt x="217210" y="1896276"/>
                </a:lnTo>
                <a:lnTo>
                  <a:pt x="0" y="1896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00862" y="7577855"/>
            <a:ext cx="8019330" cy="176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SHELL SORT É O MAIS EFICIENTE 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3" tooltip="https://pt.wikipedia.org/wiki/Algoritmo"/>
              </a:rPr>
              <a:t>algoritmo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de 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4" tooltip="https://pt.wikipedia.org/wiki/Ordena%C3%A7%C3%A3o_(computa%C3%A7%C3%A3o)"/>
              </a:rPr>
              <a:t>classificação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dentre os de 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5" tooltip="https://pt.wikipedia.org/wiki/An%C3%A1lise_de_algoritmos"/>
              </a:rPr>
              <a:t>complexidade</a:t>
            </a:r>
            <a:r>
              <a:rPr lang="en-US" sz="317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quadrática.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281248">
            <a:off x="4799746" y="7491810"/>
            <a:ext cx="1338606" cy="535442"/>
          </a:xfrm>
          <a:custGeom>
            <a:avLst/>
            <a:gdLst/>
            <a:ahLst/>
            <a:cxnLst/>
            <a:rect r="r" b="b" t="t" l="l"/>
            <a:pathLst>
              <a:path h="535442" w="1338606">
                <a:moveTo>
                  <a:pt x="0" y="0"/>
                </a:moveTo>
                <a:lnTo>
                  <a:pt x="1338606" y="0"/>
                </a:lnTo>
                <a:lnTo>
                  <a:pt x="1338606" y="535442"/>
                </a:lnTo>
                <a:lnTo>
                  <a:pt x="0" y="535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73969" y="2331680"/>
            <a:ext cx="5327180" cy="5018203"/>
          </a:xfrm>
          <a:custGeom>
            <a:avLst/>
            <a:gdLst/>
            <a:ahLst/>
            <a:cxnLst/>
            <a:rect r="r" b="b" t="t" l="l"/>
            <a:pathLst>
              <a:path h="5018203" w="5327180">
                <a:moveTo>
                  <a:pt x="0" y="0"/>
                </a:moveTo>
                <a:lnTo>
                  <a:pt x="5327180" y="0"/>
                </a:lnTo>
                <a:lnTo>
                  <a:pt x="5327180" y="5018204"/>
                </a:lnTo>
                <a:lnTo>
                  <a:pt x="0" y="5018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1320574" y="4745634"/>
            <a:ext cx="1661681" cy="664673"/>
          </a:xfrm>
          <a:custGeom>
            <a:avLst/>
            <a:gdLst/>
            <a:ahLst/>
            <a:cxnLst/>
            <a:rect r="r" b="b" t="t" l="l"/>
            <a:pathLst>
              <a:path h="664673" w="1661681">
                <a:moveTo>
                  <a:pt x="0" y="0"/>
                </a:moveTo>
                <a:lnTo>
                  <a:pt x="1661681" y="0"/>
                </a:lnTo>
                <a:lnTo>
                  <a:pt x="1661681" y="664673"/>
                </a:lnTo>
                <a:lnTo>
                  <a:pt x="0" y="664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95669" y="8332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0625" y="3663470"/>
            <a:ext cx="211138" cy="1843266"/>
          </a:xfrm>
          <a:custGeom>
            <a:avLst/>
            <a:gdLst/>
            <a:ahLst/>
            <a:cxnLst/>
            <a:rect r="r" b="b" t="t" l="l"/>
            <a:pathLst>
              <a:path h="1843266" w="211138">
                <a:moveTo>
                  <a:pt x="0" y="0"/>
                </a:moveTo>
                <a:lnTo>
                  <a:pt x="211138" y="0"/>
                </a:lnTo>
                <a:lnTo>
                  <a:pt x="211138" y="1843267"/>
                </a:lnTo>
                <a:lnTo>
                  <a:pt x="0" y="1843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738775" y="5614622"/>
            <a:ext cx="211138" cy="1843266"/>
          </a:xfrm>
          <a:custGeom>
            <a:avLst/>
            <a:gdLst/>
            <a:ahLst/>
            <a:cxnLst/>
            <a:rect r="r" b="b" t="t" l="l"/>
            <a:pathLst>
              <a:path h="1843266" w="211138">
                <a:moveTo>
                  <a:pt x="211138" y="0"/>
                </a:moveTo>
                <a:lnTo>
                  <a:pt x="0" y="0"/>
                </a:lnTo>
                <a:lnTo>
                  <a:pt x="0" y="1843266"/>
                </a:lnTo>
                <a:lnTo>
                  <a:pt x="211138" y="1843266"/>
                </a:lnTo>
                <a:lnTo>
                  <a:pt x="2111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45266" y="6282817"/>
            <a:ext cx="2952877" cy="150328"/>
          </a:xfrm>
          <a:custGeom>
            <a:avLst/>
            <a:gdLst/>
            <a:ahLst/>
            <a:cxnLst/>
            <a:rect r="r" b="b" t="t" l="l"/>
            <a:pathLst>
              <a:path h="150328" w="2952877">
                <a:moveTo>
                  <a:pt x="0" y="0"/>
                </a:moveTo>
                <a:lnTo>
                  <a:pt x="2952877" y="0"/>
                </a:lnTo>
                <a:lnTo>
                  <a:pt x="2952877" y="150328"/>
                </a:lnTo>
                <a:lnTo>
                  <a:pt x="0" y="150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6524" y="5955328"/>
            <a:ext cx="7157986" cy="12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95"/>
              </a:lnSpc>
            </a:pPr>
            <a:r>
              <a:rPr lang="en-US" sz="308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 MÉTODO NÃO É ESTÁVEL (OUTRAS FONTES DIZEM QUE É SIM!).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5248" y="9327345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912" y="9327345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73969" y="2331680"/>
            <a:ext cx="5327180" cy="5018203"/>
          </a:xfrm>
          <a:custGeom>
            <a:avLst/>
            <a:gdLst/>
            <a:ahLst/>
            <a:cxnLst/>
            <a:rect r="r" b="b" t="t" l="l"/>
            <a:pathLst>
              <a:path h="5018203" w="5327180">
                <a:moveTo>
                  <a:pt x="0" y="0"/>
                </a:moveTo>
                <a:lnTo>
                  <a:pt x="5327180" y="0"/>
                </a:lnTo>
                <a:lnTo>
                  <a:pt x="5327180" y="5018204"/>
                </a:lnTo>
                <a:lnTo>
                  <a:pt x="0" y="50182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06833" y="2071449"/>
            <a:ext cx="7572048" cy="79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4"/>
              </a:lnSpc>
            </a:pPr>
            <a:r>
              <a:rPr lang="en-US" sz="62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DESVANTAGENS: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0773" y="4048411"/>
            <a:ext cx="7795152" cy="12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08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 TEMPO DE EXECUÇÃO DO ALGORITMO É SENSÍVEL À ORDEM INICIAL DO ARQUIVO.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4719" y="9414084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05205" y="7322153"/>
            <a:ext cx="211138" cy="1843266"/>
          </a:xfrm>
          <a:custGeom>
            <a:avLst/>
            <a:gdLst/>
            <a:ahLst/>
            <a:cxnLst/>
            <a:rect r="r" b="b" t="t" l="l"/>
            <a:pathLst>
              <a:path h="1843266" w="211138">
                <a:moveTo>
                  <a:pt x="0" y="0"/>
                </a:moveTo>
                <a:lnTo>
                  <a:pt x="211137" y="0"/>
                </a:lnTo>
                <a:lnTo>
                  <a:pt x="211137" y="1843267"/>
                </a:lnTo>
                <a:lnTo>
                  <a:pt x="0" y="1843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95282" y="7406675"/>
            <a:ext cx="7795152" cy="171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08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POUCAS LACUNAS(GAP) TORNAM AS PASSAGENS MAIS LENTAS, E MUITAS LACUNAS PRODUZEM UMA SOBRECARGA.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719912" y="9145562"/>
            <a:ext cx="3345605" cy="170322"/>
          </a:xfrm>
          <a:custGeom>
            <a:avLst/>
            <a:gdLst/>
            <a:ahLst/>
            <a:cxnLst/>
            <a:rect r="r" b="b" t="t" l="l"/>
            <a:pathLst>
              <a:path h="170322" w="3345605">
                <a:moveTo>
                  <a:pt x="0" y="0"/>
                </a:moveTo>
                <a:lnTo>
                  <a:pt x="3345605" y="0"/>
                </a:lnTo>
                <a:lnTo>
                  <a:pt x="3345605" y="170322"/>
                </a:lnTo>
                <a:lnTo>
                  <a:pt x="0" y="17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7462" y="2210081"/>
            <a:ext cx="12506825" cy="2933419"/>
          </a:xfrm>
          <a:custGeom>
            <a:avLst/>
            <a:gdLst/>
            <a:ahLst/>
            <a:cxnLst/>
            <a:rect r="r" b="b" t="t" l="l"/>
            <a:pathLst>
              <a:path h="2933419" w="12506825">
                <a:moveTo>
                  <a:pt x="12506826" y="0"/>
                </a:moveTo>
                <a:lnTo>
                  <a:pt x="0" y="0"/>
                </a:lnTo>
                <a:lnTo>
                  <a:pt x="0" y="2933419"/>
                </a:lnTo>
                <a:lnTo>
                  <a:pt x="12506826" y="2933419"/>
                </a:lnTo>
                <a:lnTo>
                  <a:pt x="125068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4240" y="3259780"/>
            <a:ext cx="10240918" cy="89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627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DEMONSTRAÇÃO EM C: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35218" y="5522843"/>
            <a:ext cx="7315200" cy="3285190"/>
          </a:xfrm>
          <a:custGeom>
            <a:avLst/>
            <a:gdLst/>
            <a:ahLst/>
            <a:cxnLst/>
            <a:rect r="r" b="b" t="t" l="l"/>
            <a:pathLst>
              <a:path h="3285190" w="731520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2593" t="0" r="6163" b="5354"/>
          <a:stretch>
            <a:fillRect/>
          </a:stretch>
        </p:blipFill>
        <p:spPr>
          <a:xfrm flipH="false" flipV="false" rot="0">
            <a:off x="266933" y="255328"/>
            <a:ext cx="8329591" cy="9002972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8596524" y="1884504"/>
            <a:ext cx="9465390" cy="5377943"/>
          </a:xfrm>
          <a:custGeom>
            <a:avLst/>
            <a:gdLst/>
            <a:ahLst/>
            <a:cxnLst/>
            <a:rect r="r" b="b" t="t" l="l"/>
            <a:pathLst>
              <a:path h="5377943" w="9465390">
                <a:moveTo>
                  <a:pt x="0" y="0"/>
                </a:moveTo>
                <a:lnTo>
                  <a:pt x="9465390" y="0"/>
                </a:lnTo>
                <a:lnTo>
                  <a:pt x="9465390" y="5377943"/>
                </a:lnTo>
                <a:lnTo>
                  <a:pt x="0" y="5377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6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8746" y="798061"/>
            <a:ext cx="7509173" cy="1761242"/>
          </a:xfrm>
          <a:custGeom>
            <a:avLst/>
            <a:gdLst/>
            <a:ahLst/>
            <a:cxnLst/>
            <a:rect r="r" b="b" t="t" l="l"/>
            <a:pathLst>
              <a:path h="1761242" w="7509173">
                <a:moveTo>
                  <a:pt x="7509173" y="0"/>
                </a:moveTo>
                <a:lnTo>
                  <a:pt x="0" y="0"/>
                </a:lnTo>
                <a:lnTo>
                  <a:pt x="0" y="1761243"/>
                </a:lnTo>
                <a:lnTo>
                  <a:pt x="7509173" y="1761243"/>
                </a:lnTo>
                <a:lnTo>
                  <a:pt x="75091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3149776" y="4430152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9166400" y="5306671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824879" y="4430152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7040" y="1370503"/>
            <a:ext cx="6007099" cy="7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50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COMPLEXIDADE: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242" y="5906745"/>
            <a:ext cx="4953333" cy="327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 (n²) (pior sequência de lacunas no pior caso conhecido)</a:t>
            </a:r>
          </a:p>
          <a:p>
            <a:pPr algn="ctr" marL="0" indent="0" lvl="1">
              <a:lnSpc>
                <a:spcPts val="4193"/>
              </a:lnSpc>
              <a:spcBef>
                <a:spcPct val="0"/>
              </a:spcBef>
            </a:pPr>
            <a:r>
              <a:rPr lang="en-US" sz="3381" spc="-10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O(n log² n) (melhor sequência de gaps conhecida no pior caso).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9111" y="5809510"/>
            <a:ext cx="4330143" cy="345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</a:pP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 (n log n) (a maioria das sequências de lacunas)</a:t>
            </a:r>
          </a:p>
          <a:p>
            <a:pPr algn="ctr" marL="0" indent="0" lvl="1">
              <a:lnSpc>
                <a:spcPts val="4441"/>
              </a:lnSpc>
              <a:spcBef>
                <a:spcPct val="0"/>
              </a:spcBef>
            </a:pPr>
            <a:r>
              <a:rPr lang="en-US" sz="3581" spc="-107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O(n log² n) (melhor sequência de gaps conhecida no pior caso).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2314" y="6884835"/>
            <a:ext cx="4081057" cy="13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61"/>
              </a:lnSpc>
              <a:spcBef>
                <a:spcPct val="0"/>
              </a:spcBef>
            </a:pPr>
            <a:r>
              <a:rPr lang="en-US" sz="4081" spc="-122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Depende da sequência do gap.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85618" y="2875010"/>
            <a:ext cx="15890508" cy="57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4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ANÁLISE DE COMPLEXIBILIDADE DO SHELL SORT: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242" y="4624971"/>
            <a:ext cx="4866413" cy="85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 u="sng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3" tooltip="https://pt.wikipedia.org/wiki/Complexidade_pior_caso"/>
              </a:rPr>
              <a:t>COMPLEXIDADE PIOR CASO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9636" y="5501490"/>
            <a:ext cx="4866413" cy="85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 u="sng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4" tooltip="https://pt.wikipedia.org/wiki/Complexidade_caso_m%C3%A9dio"/>
              </a:rPr>
              <a:t>COMPLEXIDADE CASO MÉDIO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8345" y="4624971"/>
            <a:ext cx="4866413" cy="85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 u="sng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  <a:hlinkClick r:id="rId15" tooltip="https://pt.wikipedia.org/wiki/Complexidade_melhor_caso"/>
              </a:rPr>
              <a:t>COMPLEXIDADE MELHOR CASO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GRUPO 5 --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OUT/2024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4911" y="0"/>
            <a:ext cx="11013089" cy="10490316"/>
          </a:xfrm>
          <a:custGeom>
            <a:avLst/>
            <a:gdLst/>
            <a:ahLst/>
            <a:cxnLst/>
            <a:rect r="r" b="b" t="t" l="l"/>
            <a:pathLst>
              <a:path h="10490316" w="11013089">
                <a:moveTo>
                  <a:pt x="0" y="0"/>
                </a:moveTo>
                <a:lnTo>
                  <a:pt x="11013089" y="0"/>
                </a:lnTo>
                <a:lnTo>
                  <a:pt x="11013089" y="10490316"/>
                </a:lnTo>
                <a:lnTo>
                  <a:pt x="0" y="1049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27423"/>
            <a:ext cx="6292715" cy="6173985"/>
          </a:xfrm>
          <a:custGeom>
            <a:avLst/>
            <a:gdLst/>
            <a:ahLst/>
            <a:cxnLst/>
            <a:rect r="r" b="b" t="t" l="l"/>
            <a:pathLst>
              <a:path h="6173985" w="6292715">
                <a:moveTo>
                  <a:pt x="0" y="0"/>
                </a:moveTo>
                <a:lnTo>
                  <a:pt x="6292715" y="0"/>
                </a:lnTo>
                <a:lnTo>
                  <a:pt x="6292715" y="6173985"/>
                </a:lnTo>
                <a:lnTo>
                  <a:pt x="0" y="617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DAGU5vXyXoQ</dc:identifier>
  <dcterms:modified xsi:type="dcterms:W3CDTF">2011-08-01T06:04:30Z</dcterms:modified>
  <cp:revision>1</cp:revision>
  <dc:title>SHELL SORT</dc:title>
</cp:coreProperties>
</file>